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autoCompressPictures="0">
  <p:sldMasterIdLst>
    <p:sldMasterId id="2147483649" r:id="rId1"/>
  </p:sldMasterIdLst>
  <p:notesMasterIdLst>
    <p:notesMasterId r:id="rId12"/>
  </p:notesMasterIdLst>
  <p:handoutMasterIdLst>
    <p:handoutMasterId r:id="rId13"/>
  </p:handoutMasterIdLst>
  <p:sldIdLst>
    <p:sldId id="555" r:id="rId2"/>
    <p:sldId id="664" r:id="rId3"/>
    <p:sldId id="665" r:id="rId4"/>
    <p:sldId id="666" r:id="rId5"/>
    <p:sldId id="667" r:id="rId6"/>
    <p:sldId id="668" r:id="rId7"/>
    <p:sldId id="669" r:id="rId8"/>
    <p:sldId id="670" r:id="rId9"/>
    <p:sldId id="671" r:id="rId10"/>
    <p:sldId id="582" r:id="rId11"/>
  </p:sldIdLst>
  <p:sldSz cx="9144000" cy="6858000" type="screen4x3"/>
  <p:notesSz cx="6985000" cy="9283700"/>
  <p:defaultTextStyle>
    <a:defPPr>
      <a:defRPr lang="en-US"/>
    </a:defPPr>
    <a:lvl1pPr algn="l" rtl="0" eaLnBrk="0" fontAlgn="base" hangingPunct="0">
      <a:spcBef>
        <a:spcPct val="0"/>
      </a:spcBef>
      <a:spcAft>
        <a:spcPct val="0"/>
      </a:spcAft>
      <a:defRPr sz="2400" b="1" kern="1200">
        <a:solidFill>
          <a:schemeClr val="tx2"/>
        </a:solidFill>
        <a:latin typeface="Comic Sans MS" panose="030F0702030302020204" pitchFamily="66"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2"/>
        </a:solidFill>
        <a:latin typeface="Comic Sans MS" panose="030F0702030302020204" pitchFamily="66"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2"/>
        </a:solidFill>
        <a:latin typeface="Comic Sans MS" panose="030F0702030302020204" pitchFamily="66"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2"/>
        </a:solidFill>
        <a:latin typeface="Comic Sans MS" panose="030F0702030302020204" pitchFamily="66"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2"/>
        </a:solidFill>
        <a:latin typeface="Comic Sans MS" panose="030F0702030302020204" pitchFamily="66" charset="0"/>
        <a:ea typeface="MS PGothic" panose="020B0600070205080204" pitchFamily="34" charset="-128"/>
        <a:cs typeface="+mn-cs"/>
      </a:defRPr>
    </a:lvl5pPr>
    <a:lvl6pPr marL="2286000" algn="l" defTabSz="914400" rtl="0" eaLnBrk="1" latinLnBrk="0" hangingPunct="1">
      <a:defRPr sz="2400" b="1" kern="1200">
        <a:solidFill>
          <a:schemeClr val="tx2"/>
        </a:solidFill>
        <a:latin typeface="Comic Sans MS" panose="030F0702030302020204" pitchFamily="66" charset="0"/>
        <a:ea typeface="MS PGothic" panose="020B0600070205080204" pitchFamily="34" charset="-128"/>
        <a:cs typeface="+mn-cs"/>
      </a:defRPr>
    </a:lvl6pPr>
    <a:lvl7pPr marL="2743200" algn="l" defTabSz="914400" rtl="0" eaLnBrk="1" latinLnBrk="0" hangingPunct="1">
      <a:defRPr sz="2400" b="1" kern="1200">
        <a:solidFill>
          <a:schemeClr val="tx2"/>
        </a:solidFill>
        <a:latin typeface="Comic Sans MS" panose="030F0702030302020204" pitchFamily="66" charset="0"/>
        <a:ea typeface="MS PGothic" panose="020B0600070205080204" pitchFamily="34" charset="-128"/>
        <a:cs typeface="+mn-cs"/>
      </a:defRPr>
    </a:lvl7pPr>
    <a:lvl8pPr marL="3200400" algn="l" defTabSz="914400" rtl="0" eaLnBrk="1" latinLnBrk="0" hangingPunct="1">
      <a:defRPr sz="2400" b="1" kern="1200">
        <a:solidFill>
          <a:schemeClr val="tx2"/>
        </a:solidFill>
        <a:latin typeface="Comic Sans MS" panose="030F0702030302020204" pitchFamily="66" charset="0"/>
        <a:ea typeface="MS PGothic" panose="020B0600070205080204" pitchFamily="34" charset="-128"/>
        <a:cs typeface="+mn-cs"/>
      </a:defRPr>
    </a:lvl8pPr>
    <a:lvl9pPr marL="3657600" algn="l" defTabSz="914400" rtl="0" eaLnBrk="1" latinLnBrk="0" hangingPunct="1">
      <a:defRPr sz="2400" b="1" kern="1200">
        <a:solidFill>
          <a:schemeClr val="tx2"/>
        </a:solidFill>
        <a:latin typeface="Comic Sans MS" panose="030F0702030302020204" pitchFamily="66"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9B009B"/>
    <a:srgbClr val="72B633"/>
    <a:srgbClr val="124A90"/>
    <a:srgbClr val="FFA04B"/>
    <a:srgbClr val="0000FF"/>
    <a:srgbClr val="00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72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83" d="100"/>
          <a:sy n="83" d="100"/>
        </p:scale>
        <p:origin x="-1968" y="-84"/>
      </p:cViewPr>
      <p:guideLst>
        <p:guide orient="horz" pos="2923"/>
        <p:guide pos="220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solidFill>
                  <a:schemeClr val="tx1"/>
                </a:solidFill>
                <a:latin typeface="Times New Roman" charset="0"/>
                <a:ea typeface="+mn-ea"/>
                <a:cs typeface="+mn-cs"/>
              </a:defRPr>
            </a:lvl1pPr>
          </a:lstStyle>
          <a:p>
            <a:pPr>
              <a:defRPr/>
            </a:pPr>
            <a:endParaRPr lang="en-US"/>
          </a:p>
        </p:txBody>
      </p:sp>
      <p:sp>
        <p:nvSpPr>
          <p:cNvPr id="13315"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latin typeface="Times New Roman" charset="0"/>
                <a:ea typeface="+mn-ea"/>
                <a:cs typeface="+mn-cs"/>
              </a:defRPr>
            </a:lvl1pPr>
          </a:lstStyle>
          <a:p>
            <a:pPr>
              <a:defRPr/>
            </a:pPr>
            <a:endParaRPr lang="en-US"/>
          </a:p>
        </p:txBody>
      </p:sp>
      <p:sp>
        <p:nvSpPr>
          <p:cNvPr id="13316" name="Rectangle 4"/>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solidFill>
                  <a:schemeClr val="tx1"/>
                </a:solidFill>
                <a:latin typeface="Times New Roman" charset="0"/>
                <a:ea typeface="+mn-ea"/>
                <a:cs typeface="+mn-cs"/>
              </a:defRPr>
            </a:lvl1pPr>
          </a:lstStyle>
          <a:p>
            <a:pPr>
              <a:defRPr/>
            </a:pPr>
            <a:endParaRPr lang="en-US"/>
          </a:p>
        </p:txBody>
      </p:sp>
      <p:sp>
        <p:nvSpPr>
          <p:cNvPr id="13317" name="Rectangle 5"/>
          <p:cNvSpPr>
            <a:spLocks noGrp="1" noChangeArrowheads="1"/>
          </p:cNvSpPr>
          <p:nvPr>
            <p:ph type="sldNum" sz="quarter" idx="3"/>
          </p:nvPr>
        </p:nvSpPr>
        <p:spPr bwMode="auto">
          <a:xfrm>
            <a:off x="396240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smtClean="0">
                <a:solidFill>
                  <a:schemeClr val="tx1"/>
                </a:solidFill>
                <a:latin typeface="Times New Roman" panose="02020603050405020304" pitchFamily="18" charset="0"/>
              </a:defRPr>
            </a:lvl1pPr>
          </a:lstStyle>
          <a:p>
            <a:pPr>
              <a:defRPr/>
            </a:pPr>
            <a:fld id="{18FAB70A-9398-42EA-B6BD-3103BA0F0759}" type="slidenum">
              <a:rPr lang="en-US" altLang="en-US"/>
              <a:pPr>
                <a:defRPr/>
              </a:pPr>
              <a:t>‹#›</a:t>
            </a:fld>
            <a:endParaRPr lang="en-US" altLang="en-US"/>
          </a:p>
        </p:txBody>
      </p:sp>
    </p:spTree>
    <p:extLst>
      <p:ext uri="{BB962C8B-B14F-4D97-AF65-F5344CB8AC3E}">
        <p14:creationId xmlns:p14="http://schemas.microsoft.com/office/powerpoint/2010/main" val="340992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eaLnBrk="0" hangingPunct="0">
              <a:defRPr sz="1200" b="0">
                <a:solidFill>
                  <a:schemeClr val="tx1"/>
                </a:solidFill>
                <a:latin typeface="Times New Roman" charset="0"/>
                <a:ea typeface="+mn-ea"/>
                <a:cs typeface="+mn-cs"/>
              </a:defRPr>
            </a:lvl1pPr>
          </a:lstStyle>
          <a:p>
            <a:pPr>
              <a:defRPr/>
            </a:pPr>
            <a:endParaRPr lang="en-US"/>
          </a:p>
        </p:txBody>
      </p:sp>
      <p:sp>
        <p:nvSpPr>
          <p:cNvPr id="1126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eaLnBrk="0" hangingPunct="0">
              <a:defRPr sz="1200" b="0">
                <a:solidFill>
                  <a:schemeClr val="tx1"/>
                </a:solidFill>
                <a:latin typeface="Times New Roman" charset="0"/>
                <a:ea typeface="+mn-ea"/>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73163" y="696913"/>
            <a:ext cx="4640262"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eaLnBrk="0" hangingPunct="0">
              <a:defRPr sz="1200" b="0">
                <a:solidFill>
                  <a:schemeClr val="tx1"/>
                </a:solidFill>
                <a:latin typeface="Times New Roman" charset="0"/>
                <a:ea typeface="+mn-ea"/>
                <a:cs typeface="+mn-cs"/>
              </a:defRPr>
            </a:lvl1pPr>
          </a:lstStyle>
          <a:p>
            <a:pPr>
              <a:defRPr/>
            </a:pPr>
            <a:endParaRPr lang="en-US"/>
          </a:p>
        </p:txBody>
      </p:sp>
      <p:sp>
        <p:nvSpPr>
          <p:cNvPr id="11271"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eaLnBrk="0" hangingPunct="0">
              <a:defRPr sz="1200" b="0" smtClean="0">
                <a:solidFill>
                  <a:schemeClr val="tx1"/>
                </a:solidFill>
                <a:latin typeface="Times New Roman" panose="02020603050405020304" pitchFamily="18" charset="0"/>
              </a:defRPr>
            </a:lvl1pPr>
          </a:lstStyle>
          <a:p>
            <a:pPr>
              <a:defRPr/>
            </a:pPr>
            <a:fld id="{7F1B588F-5048-491E-B975-99F3E8547386}" type="slidenum">
              <a:rPr lang="en-US" altLang="en-US"/>
              <a:pPr>
                <a:defRPr/>
              </a:pPr>
              <a:t>‹#›</a:t>
            </a:fld>
            <a:endParaRPr lang="en-US" altLang="en-US"/>
          </a:p>
        </p:txBody>
      </p:sp>
    </p:spTree>
    <p:extLst>
      <p:ext uri="{BB962C8B-B14F-4D97-AF65-F5344CB8AC3E}">
        <p14:creationId xmlns:p14="http://schemas.microsoft.com/office/powerpoint/2010/main" val="26479636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651457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86975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6" descr="ieeeblu"/>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04800" y="1828800"/>
            <a:ext cx="86106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r>
              <a:rPr lang="en-US"/>
              <a:t>Click to edit Master title style</a:t>
            </a:r>
          </a:p>
        </p:txBody>
      </p:sp>
    </p:spTree>
    <p:extLst>
      <p:ext uri="{BB962C8B-B14F-4D97-AF65-F5344CB8AC3E}">
        <p14:creationId xmlns:p14="http://schemas.microsoft.com/office/powerpoint/2010/main" val="2988711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119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609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685EDC31-B185-4AD9-B717-2A4303F6717A}" type="datetime4">
              <a:rPr lang="en-US" altLang="en-US"/>
              <a:pPr>
                <a:defRPr/>
              </a:pPr>
              <a:t>September 15, 2017</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omic Sans MS"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7F6A71A-09C8-473B-B409-C9147E97A79A}" type="slidenum">
              <a:rPr lang="en-US" altLang="en-US"/>
              <a:pPr>
                <a:defRPr/>
              </a:pPr>
              <a:t>‹#›</a:t>
            </a:fld>
            <a:endParaRPr lang="en-US" altLang="en-US"/>
          </a:p>
        </p:txBody>
      </p:sp>
    </p:spTree>
    <p:extLst>
      <p:ext uri="{BB962C8B-B14F-4D97-AF65-F5344CB8AC3E}">
        <p14:creationId xmlns:p14="http://schemas.microsoft.com/office/powerpoint/2010/main" val="265194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7841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5836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245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7990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26730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9189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6230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39248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5"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817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1"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 id="2147484152" r:id="rId12"/>
  </p:sldLayoutIdLst>
  <p:txStyles>
    <p:titleStyle>
      <a:lvl1pPr algn="ctr" rtl="0" eaLnBrk="0" fontAlgn="base" hangingPunct="0">
        <a:spcBef>
          <a:spcPct val="0"/>
        </a:spcBef>
        <a:spcAft>
          <a:spcPct val="0"/>
        </a:spcAft>
        <a:defRPr sz="3600" b="1">
          <a:solidFill>
            <a:srgbClr val="000099"/>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rgbClr val="000099"/>
          </a:solidFill>
          <a:latin typeface="Arial"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rgbClr val="000099"/>
          </a:solidFill>
          <a:latin typeface="Arial"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rgbClr val="000099"/>
          </a:solidFill>
          <a:latin typeface="Arial"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rgbClr val="000099"/>
          </a:solidFill>
          <a:latin typeface="Arial"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ea typeface="MS PGothic" panose="020B0600070205080204" pitchFamily="34" charset="-128"/>
        </a:defRPr>
      </a:lvl5pPr>
      <a:lvl6pPr marL="2514600" indent="-228600" algn="l" rtl="0" eaLnBrk="0" fontAlgn="base" hangingPunct="0">
        <a:spcBef>
          <a:spcPct val="20000"/>
        </a:spcBef>
        <a:spcAft>
          <a:spcPct val="0"/>
        </a:spcAft>
        <a:buClr>
          <a:srgbClr val="CC3300"/>
        </a:buClr>
        <a:buSzPct val="50000"/>
        <a:buFont typeface="Monotype Sorts" charset="2"/>
        <a:buChar char="l"/>
        <a:defRPr sz="2000">
          <a:solidFill>
            <a:srgbClr val="000099"/>
          </a:solidFill>
          <a:latin typeface="+mn-lt"/>
          <a:ea typeface="ＭＳ Ｐゴシック" charset="-128"/>
        </a:defRPr>
      </a:lvl6pPr>
      <a:lvl7pPr marL="2971800" indent="-228600" algn="l" rtl="0" eaLnBrk="0" fontAlgn="base" hangingPunct="0">
        <a:spcBef>
          <a:spcPct val="20000"/>
        </a:spcBef>
        <a:spcAft>
          <a:spcPct val="0"/>
        </a:spcAft>
        <a:buClr>
          <a:srgbClr val="CC3300"/>
        </a:buClr>
        <a:buSzPct val="50000"/>
        <a:buFont typeface="Monotype Sorts" charset="2"/>
        <a:buChar char="l"/>
        <a:defRPr sz="2000">
          <a:solidFill>
            <a:srgbClr val="000099"/>
          </a:solidFill>
          <a:latin typeface="+mn-lt"/>
          <a:ea typeface="ＭＳ Ｐゴシック" charset="-128"/>
        </a:defRPr>
      </a:lvl7pPr>
      <a:lvl8pPr marL="3429000" indent="-228600" algn="l" rtl="0" eaLnBrk="0" fontAlgn="base" hangingPunct="0">
        <a:spcBef>
          <a:spcPct val="20000"/>
        </a:spcBef>
        <a:spcAft>
          <a:spcPct val="0"/>
        </a:spcAft>
        <a:buClr>
          <a:srgbClr val="CC3300"/>
        </a:buClr>
        <a:buSzPct val="50000"/>
        <a:buFont typeface="Monotype Sorts" charset="2"/>
        <a:buChar char="l"/>
        <a:defRPr sz="2000">
          <a:solidFill>
            <a:srgbClr val="000099"/>
          </a:solidFill>
          <a:latin typeface="+mn-lt"/>
          <a:ea typeface="ＭＳ Ｐゴシック" charset="-128"/>
        </a:defRPr>
      </a:lvl8pPr>
      <a:lvl9pPr marL="3886200" indent="-228600" algn="l" rtl="0" eaLnBrk="0" fontAlgn="base" hangingPunct="0">
        <a:spcBef>
          <a:spcPct val="20000"/>
        </a:spcBef>
        <a:spcAft>
          <a:spcPct val="0"/>
        </a:spcAft>
        <a:buClr>
          <a:srgbClr val="CC3300"/>
        </a:buClr>
        <a:buSzPct val="50000"/>
        <a:buFont typeface="Monotype Sorts" charset="2"/>
        <a:buChar char="l"/>
        <a:defRPr sz="2000">
          <a:solidFill>
            <a:srgbClr val="000099"/>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mailto:f.behmann@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r5conferences.org/competitions/ethics-competition/" TargetMode="External"/><Relationship Id="rId4" Type="http://schemas.openxmlformats.org/officeDocument/2006/relationships/hyperlink" Target="http://r5conferences.org/competitions/robotics-competition/" TargetMode="External"/><Relationship Id="rId5" Type="http://schemas.openxmlformats.org/officeDocument/2006/relationships/hyperlink" Target="http://r5conferences.org/competitions/spax/" TargetMode="External"/><Relationship Id="rId6" Type="http://schemas.openxmlformats.org/officeDocument/2006/relationships/hyperlink" Target="http://r5conferences.org/competitions/student-paper-competition/" TargetMode="External"/><Relationship Id="rId1" Type="http://schemas.openxmlformats.org/officeDocument/2006/relationships/slideLayout" Target="../slideLayouts/slideLayout2.xml"/><Relationship Id="rId2" Type="http://schemas.openxmlformats.org/officeDocument/2006/relationships/hyperlink" Target="http://r5conferences.org/competitions/circuit-desig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tes.ieee.org/r5annualmtg2016/competitions-2/circuit-desig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r5conferences.org/competitions/robotics-competition/" TargetMode="External"/><Relationship Id="rId4" Type="http://schemas.openxmlformats.org/officeDocument/2006/relationships/hyperlink" Target="http://sites.ieee.org/r5annualmtg2016/competitions-2/student-paper-competition/" TargetMode="External"/><Relationship Id="rId1" Type="http://schemas.openxmlformats.org/officeDocument/2006/relationships/slideLayout" Target="../slideLayouts/slideLayout2.xml"/><Relationship Id="rId2" Type="http://schemas.openxmlformats.org/officeDocument/2006/relationships/hyperlink" Target="http://sites.ieee.org/r5annualmtg2016/competitions-2/ethics-competi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tes.ieee.org/r5annualmtg2016/competitions/spa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r5conferences.org/competitions/ethics-competition/" TargetMode="External"/><Relationship Id="rId4" Type="http://schemas.openxmlformats.org/officeDocument/2006/relationships/hyperlink" Target="http://r5conferences.org/competitions/robotics-competition/" TargetMode="External"/><Relationship Id="rId5" Type="http://schemas.openxmlformats.org/officeDocument/2006/relationships/hyperlink" Target="http://r5conferences.org/competitions/spax/" TargetMode="External"/><Relationship Id="rId6" Type="http://schemas.openxmlformats.org/officeDocument/2006/relationships/hyperlink" Target="http://r5conferences.org/competitions/student-paper-competition/" TargetMode="External"/><Relationship Id="rId1" Type="http://schemas.openxmlformats.org/officeDocument/2006/relationships/slideLayout" Target="../slideLayouts/slideLayout2.xml"/><Relationship Id="rId2" Type="http://schemas.openxmlformats.org/officeDocument/2006/relationships/hyperlink" Target="http://r5conferences.org/competitions/circuit-desig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r5conferences.org/competitions/ethics-competition/" TargetMode="External"/><Relationship Id="rId4" Type="http://schemas.openxmlformats.org/officeDocument/2006/relationships/hyperlink" Target="http://r5conferences.org/competitions/robotics-competition/" TargetMode="External"/><Relationship Id="rId5" Type="http://schemas.openxmlformats.org/officeDocument/2006/relationships/hyperlink" Target="http://r5conferences.org/competitions/spax/" TargetMode="External"/><Relationship Id="rId6" Type="http://schemas.openxmlformats.org/officeDocument/2006/relationships/hyperlink" Target="http://r5conferences.org/competitions/student-paper-competition/" TargetMode="External"/><Relationship Id="rId1" Type="http://schemas.openxmlformats.org/officeDocument/2006/relationships/slideLayout" Target="../slideLayouts/slideLayout2.xml"/><Relationship Id="rId2" Type="http://schemas.openxmlformats.org/officeDocument/2006/relationships/hyperlink" Target="http://r5conferences.org/competitions/circuit-des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txBox="1">
            <a:spLocks noChangeArrowheads="1"/>
          </p:cNvSpPr>
          <p:nvPr/>
        </p:nvSpPr>
        <p:spPr bwMode="auto">
          <a:xfrm>
            <a:off x="990600" y="1600200"/>
            <a:ext cx="7848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ea typeface="MS PGothic" panose="020B0600070205080204" pitchFamily="34" charset="-128"/>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ea typeface="MS PGothic" panose="020B0600070205080204" pitchFamily="34" charset="-128"/>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ea typeface="MS PGothic" panose="020B0600070205080204" pitchFamily="34" charset="-128"/>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9pPr>
          </a:lstStyle>
          <a:p>
            <a:pPr algn="ctr">
              <a:spcBef>
                <a:spcPct val="0"/>
              </a:spcBef>
              <a:buClrTx/>
              <a:buSzTx/>
              <a:buFontTx/>
              <a:buNone/>
            </a:pPr>
            <a:r>
              <a:rPr lang="en-US" altLang="en-US" sz="3600" dirty="0" smtClean="0"/>
              <a:t>2018 R5 Student Competitions</a:t>
            </a:r>
            <a:endParaRPr lang="en-US" altLang="en-US" sz="2800" dirty="0"/>
          </a:p>
          <a:p>
            <a:pPr algn="ctr">
              <a:spcBef>
                <a:spcPct val="0"/>
              </a:spcBef>
              <a:buClrTx/>
              <a:buSzTx/>
              <a:buFontTx/>
              <a:buNone/>
            </a:pPr>
            <a:endParaRPr lang="en-US" altLang="en-US" sz="2800" b="0" dirty="0"/>
          </a:p>
          <a:p>
            <a:pPr algn="ctr">
              <a:spcBef>
                <a:spcPct val="0"/>
              </a:spcBef>
              <a:buClrTx/>
              <a:buSzTx/>
              <a:buFontTx/>
              <a:buNone/>
            </a:pPr>
            <a:r>
              <a:rPr lang="en-US" altLang="en-US" sz="2800" b="0" dirty="0" smtClean="0"/>
              <a:t>Larry Larson,</a:t>
            </a:r>
          </a:p>
          <a:p>
            <a:pPr algn="ctr">
              <a:spcBef>
                <a:spcPct val="0"/>
              </a:spcBef>
              <a:buClrTx/>
              <a:buSzTx/>
              <a:buFontTx/>
              <a:buNone/>
            </a:pPr>
            <a:r>
              <a:rPr lang="en-US" altLang="en-US" sz="2800" b="0" dirty="0" smtClean="0"/>
              <a:t>Chair, Student Competitions</a:t>
            </a:r>
            <a:endParaRPr lang="en-US" altLang="en-US" sz="2800" b="0" dirty="0"/>
          </a:p>
          <a:p>
            <a:pPr algn="ctr">
              <a:spcBef>
                <a:spcPct val="0"/>
              </a:spcBef>
              <a:buClrTx/>
              <a:buSzTx/>
              <a:buFontTx/>
              <a:buNone/>
            </a:pPr>
            <a:r>
              <a:rPr lang="en-US" altLang="en-US" sz="2400" b="0" dirty="0" smtClean="0">
                <a:hlinkClick r:id="rId3"/>
              </a:rPr>
              <a:t>larry.larson</a:t>
            </a:r>
            <a:r>
              <a:rPr lang="en-US" altLang="en-US" sz="2400" b="0" dirty="0" smtClean="0">
                <a:hlinkClick r:id="rId3"/>
              </a:rPr>
              <a:t>@ieee.org</a:t>
            </a:r>
            <a:endParaRPr lang="en-US" altLang="en-US" sz="2400" b="0" dirty="0"/>
          </a:p>
          <a:p>
            <a:pPr algn="ctr">
              <a:spcBef>
                <a:spcPct val="0"/>
              </a:spcBef>
              <a:buClrTx/>
              <a:buSzTx/>
              <a:buFontTx/>
              <a:buNone/>
            </a:pPr>
            <a:r>
              <a:rPr lang="en-US" altLang="en-US" sz="3600" b="0" dirty="0"/>
              <a:t/>
            </a:r>
            <a:br>
              <a:rPr lang="en-US" altLang="en-US" sz="3600" b="0" dirty="0"/>
            </a:br>
            <a:r>
              <a:rPr lang="en-US" altLang="en-US" b="0" dirty="0"/>
              <a:t>IEEE Central Texas Section</a:t>
            </a:r>
            <a:br>
              <a:rPr lang="en-US" altLang="en-US" b="0" dirty="0"/>
            </a:br>
            <a:r>
              <a:rPr lang="en-US" altLang="en-US" b="0" dirty="0"/>
              <a:t/>
            </a:r>
            <a:br>
              <a:rPr lang="en-US" altLang="en-US" b="0" dirty="0"/>
            </a:br>
            <a:r>
              <a:rPr lang="en-US" altLang="en-US" b="0" dirty="0"/>
              <a:t> </a:t>
            </a:r>
            <a:r>
              <a:rPr lang="en-US" altLang="en-US" b="0" dirty="0" smtClean="0"/>
              <a:t>Fall </a:t>
            </a:r>
            <a:r>
              <a:rPr lang="en-US" altLang="en-US" b="0" dirty="0"/>
              <a:t>Planning Meeting</a:t>
            </a:r>
            <a:br>
              <a:rPr lang="en-US" altLang="en-US" b="0" dirty="0"/>
            </a:br>
            <a:r>
              <a:rPr lang="en-US" altLang="en-US" b="0" dirty="0" smtClean="0"/>
              <a:t>September </a:t>
            </a:r>
            <a:r>
              <a:rPr lang="en-US" altLang="en-US" b="0" dirty="0"/>
              <a:t>16, </a:t>
            </a:r>
            <a:r>
              <a:rPr lang="en-US" altLang="en-US" b="0" dirty="0" smtClean="0"/>
              <a:t>2017 </a:t>
            </a:r>
            <a:r>
              <a:rPr lang="en-US" altLang="en-US" b="0" dirty="0"/>
              <a:t/>
            </a:r>
            <a:br>
              <a:rPr lang="en-US" altLang="en-US" b="0" dirty="0"/>
            </a:br>
            <a:r>
              <a:rPr lang="en-US" altLang="en-US" b="0" dirty="0"/>
              <a:t>San Marcos, TX</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4"/>
          <p:cNvSpPr txBox="1">
            <a:spLocks noChangeArrowheads="1"/>
          </p:cNvSpPr>
          <p:nvPr/>
        </p:nvSpPr>
        <p:spPr bwMode="auto">
          <a:xfrm>
            <a:off x="419100" y="1322388"/>
            <a:ext cx="17097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ea typeface="MS PGothic" panose="020B0600070205080204" pitchFamily="34" charset="-128"/>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ea typeface="MS PGothic" panose="020B0600070205080204" pitchFamily="34" charset="-128"/>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ea typeface="MS PGothic" panose="020B0600070205080204" pitchFamily="34" charset="-128"/>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en-US" altLang="en-US" sz="2400">
                <a:solidFill>
                  <a:schemeClr val="bg1"/>
                </a:solidFill>
              </a:rPr>
              <a:t>Austin, TX</a:t>
            </a:r>
          </a:p>
        </p:txBody>
      </p:sp>
      <p:sp>
        <p:nvSpPr>
          <p:cNvPr id="30723" name="Content Placeholder 1"/>
          <p:cNvSpPr txBox="1">
            <a:spLocks/>
          </p:cNvSpPr>
          <p:nvPr/>
        </p:nvSpPr>
        <p:spPr bwMode="auto">
          <a:xfrm>
            <a:off x="76200" y="1371600"/>
            <a:ext cx="8915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ea typeface="MS PGothic" panose="020B0600070205080204" pitchFamily="34" charset="-128"/>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ea typeface="MS PGothic" panose="020B0600070205080204" pitchFamily="34" charset="-128"/>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ea typeface="MS PGothic" panose="020B0600070205080204" pitchFamily="34" charset="-128"/>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ea typeface="MS PGothic" panose="020B0600070205080204" pitchFamily="34" charset="-128"/>
              </a:defRPr>
            </a:lvl9pPr>
          </a:lstStyle>
          <a:p>
            <a:pPr lvl="1"/>
            <a:endParaRPr lang="en-US" altLang="en-US" sz="1200"/>
          </a:p>
          <a:p>
            <a:pPr lvl="1"/>
            <a:endParaRPr lang="en-US" altLang="en-US" sz="1200" b="0"/>
          </a:p>
          <a:p>
            <a:pPr>
              <a:buFont typeface="Monotype Sorts" pitchFamily="2" charset="2"/>
              <a:buNone/>
            </a:pPr>
            <a:endParaRPr lang="en-US" altLang="en-US" sz="1800"/>
          </a:p>
          <a:p>
            <a:pPr>
              <a:buFont typeface="Monotype Sorts" pitchFamily="2" charset="2"/>
              <a:buNone/>
            </a:pPr>
            <a:endParaRPr lang="en-US" altLang="en-US" sz="1800"/>
          </a:p>
        </p:txBody>
      </p:sp>
      <p:sp>
        <p:nvSpPr>
          <p:cNvPr id="2" name="Content Placeholder 1"/>
          <p:cNvSpPr>
            <a:spLocks noGrp="1"/>
          </p:cNvSpPr>
          <p:nvPr>
            <p:ph idx="1"/>
          </p:nvPr>
        </p:nvSpPr>
        <p:spPr>
          <a:xfrm>
            <a:off x="609600" y="2667000"/>
            <a:ext cx="7772400" cy="1066800"/>
          </a:xfrm>
          <a:extLst/>
        </p:spPr>
        <p:txBody>
          <a:bodyPr/>
          <a:lstStyle/>
          <a:p>
            <a:pPr marL="0" indent="0" algn="ctr">
              <a:buFont typeface="Monotype Sorts" charset="0"/>
              <a:buNone/>
              <a:defRPr/>
            </a:pPr>
            <a:r>
              <a:rPr lang="en-US" sz="4000" b="1" i="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a typeface="ＭＳ Ｐゴシック" charset="0"/>
              </a:rPr>
              <a:t>THANKS</a:t>
            </a:r>
            <a:endParaRPr lang="en-US" sz="4000" b="1" i="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p:txBody>
          <a:bodyPr/>
          <a:lstStyle/>
          <a:p>
            <a:r>
              <a:rPr lang="en-US" altLang="en-US" dirty="0" smtClean="0"/>
              <a:t>All materials presented here is </a:t>
            </a:r>
            <a:r>
              <a:rPr lang="en-US" altLang="en-US" smtClean="0"/>
              <a:t>headed towards </a:t>
            </a:r>
            <a:r>
              <a:rPr lang="en-US" altLang="en-US" dirty="0" smtClean="0"/>
              <a:t>:</a:t>
            </a:r>
          </a:p>
        </p:txBody>
      </p:sp>
      <p:sp>
        <p:nvSpPr>
          <p:cNvPr id="3" name="Subtitle 2"/>
          <p:cNvSpPr>
            <a:spLocks noGrp="1"/>
          </p:cNvSpPr>
          <p:nvPr>
            <p:ph type="subTitle" idx="1"/>
          </p:nvPr>
        </p:nvSpPr>
        <p:spPr>
          <a:xfrm>
            <a:off x="304800" y="3886200"/>
            <a:ext cx="8153400" cy="1752600"/>
          </a:xfrm>
        </p:spPr>
        <p:txBody>
          <a:bodyPr>
            <a:normAutofit/>
          </a:bodyPr>
          <a:lstStyle/>
          <a:p>
            <a:pPr>
              <a:defRPr/>
            </a:pPr>
            <a:r>
              <a:rPr lang="en-US" dirty="0">
                <a:solidFill>
                  <a:srgbClr val="000090"/>
                </a:solidFill>
                <a:ea typeface="ＭＳ Ｐゴシック" charset="0"/>
              </a:rPr>
              <a:t>http://r5conferences.org/competitions/</a:t>
            </a:r>
            <a:endParaRPr lang="en-US" sz="1400" dirty="0">
              <a:solidFill>
                <a:srgbClr val="000090"/>
              </a:solidFill>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ea typeface="ＭＳ Ｐゴシック" charset="0"/>
              </a:rPr>
              <a:t>Competitions</a:t>
            </a:r>
            <a:endParaRPr lang="en-US" dirty="0">
              <a:ea typeface="ＭＳ Ｐゴシック" charset="0"/>
            </a:endParaRPr>
          </a:p>
        </p:txBody>
      </p:sp>
      <p:sp>
        <p:nvSpPr>
          <p:cNvPr id="23555" name="Content Placeholder 2"/>
          <p:cNvSpPr>
            <a:spLocks noGrp="1"/>
          </p:cNvSpPr>
          <p:nvPr>
            <p:ph idx="1"/>
          </p:nvPr>
        </p:nvSpPr>
        <p:spPr/>
        <p:txBody>
          <a:bodyPr/>
          <a:lstStyle/>
          <a:p>
            <a:pPr marL="0" lvl="0" indent="0">
              <a:spcBef>
                <a:spcPct val="0"/>
              </a:spcBef>
              <a:buClrTx/>
              <a:buSzTx/>
              <a:buFontTx/>
              <a:buChar char="•"/>
            </a:pPr>
            <a:r>
              <a:rPr lang="en-US" altLang="en-US" sz="2800" dirty="0" smtClean="0">
                <a:solidFill>
                  <a:srgbClr val="000090"/>
                </a:solidFill>
                <a:latin typeface="Verdana" panose="020B0604030504040204" pitchFamily="34" charset="0"/>
                <a:hlinkClick r:id="rId2"/>
              </a:rPr>
              <a:t>Circuit </a:t>
            </a:r>
            <a:r>
              <a:rPr lang="en-US" altLang="en-US" sz="2800" dirty="0">
                <a:solidFill>
                  <a:srgbClr val="000090"/>
                </a:solidFill>
                <a:latin typeface="Verdana" panose="020B0604030504040204" pitchFamily="34" charset="0"/>
                <a:hlinkClick r:id="rId2"/>
              </a:rPr>
              <a:t>Design</a:t>
            </a:r>
            <a:endParaRPr lang="en-US" altLang="en-US" sz="2800" dirty="0">
              <a:solidFill>
                <a:srgbClr val="000090"/>
              </a:solidFill>
              <a:latin typeface="Verdana" panose="020B0604030504040204" pitchFamily="34" charset="0"/>
            </a:endParaRPr>
          </a:p>
          <a:p>
            <a:pPr marL="0" lvl="0" indent="0">
              <a:spcBef>
                <a:spcPct val="0"/>
              </a:spcBef>
              <a:buClrTx/>
              <a:buSzTx/>
              <a:buFontTx/>
              <a:buChar char="•"/>
            </a:pPr>
            <a:r>
              <a:rPr lang="en-US" altLang="en-US" sz="2800" dirty="0" smtClean="0">
                <a:solidFill>
                  <a:srgbClr val="000090"/>
                </a:solidFill>
                <a:latin typeface="Verdana" panose="020B0604030504040204" pitchFamily="34" charset="0"/>
                <a:hlinkClick r:id="rId3"/>
              </a:rPr>
              <a:t>Ethics </a:t>
            </a:r>
            <a:r>
              <a:rPr lang="en-US" altLang="en-US" sz="2800" dirty="0">
                <a:solidFill>
                  <a:srgbClr val="000090"/>
                </a:solidFill>
                <a:latin typeface="Verdana" panose="020B0604030504040204" pitchFamily="34" charset="0"/>
                <a:hlinkClick r:id="rId3"/>
              </a:rPr>
              <a:t>Competition</a:t>
            </a:r>
            <a:endParaRPr lang="en-US" altLang="en-US" sz="2800" dirty="0">
              <a:solidFill>
                <a:srgbClr val="000090"/>
              </a:solidFill>
              <a:latin typeface="Verdana" panose="020B0604030504040204" pitchFamily="34" charset="0"/>
            </a:endParaRPr>
          </a:p>
          <a:p>
            <a:pPr marL="0" lvl="0" indent="0">
              <a:spcBef>
                <a:spcPct val="0"/>
              </a:spcBef>
              <a:buClrTx/>
              <a:buSzTx/>
              <a:buFontTx/>
              <a:buChar char="•"/>
            </a:pPr>
            <a:r>
              <a:rPr lang="en-US" altLang="en-US" sz="2800" dirty="0">
                <a:solidFill>
                  <a:srgbClr val="000090"/>
                </a:solidFill>
                <a:latin typeface="Verdana" panose="020B0604030504040204" pitchFamily="34" charset="0"/>
                <a:hlinkClick r:id="rId4"/>
              </a:rPr>
              <a:t>Robotics Competition</a:t>
            </a:r>
            <a:endParaRPr lang="en-US" altLang="en-US" sz="2800" dirty="0">
              <a:solidFill>
                <a:srgbClr val="000090"/>
              </a:solidFill>
              <a:latin typeface="Verdana" panose="020B0604030504040204" pitchFamily="34" charset="0"/>
            </a:endParaRPr>
          </a:p>
          <a:p>
            <a:pPr marL="0" lvl="0" indent="0">
              <a:spcBef>
                <a:spcPct val="0"/>
              </a:spcBef>
              <a:buClrTx/>
              <a:buSzTx/>
              <a:buFontTx/>
              <a:buChar char="•"/>
            </a:pPr>
            <a:r>
              <a:rPr lang="en-US" altLang="en-US" sz="2800" dirty="0" err="1">
                <a:solidFill>
                  <a:srgbClr val="000090"/>
                </a:solidFill>
                <a:latin typeface="Verdana" panose="020B0604030504040204" pitchFamily="34" charset="0"/>
                <a:hlinkClick r:id="rId5"/>
              </a:rPr>
              <a:t>SPAx</a:t>
            </a:r>
            <a:r>
              <a:rPr lang="en-US" altLang="en-US" sz="2800" dirty="0">
                <a:solidFill>
                  <a:srgbClr val="000090"/>
                </a:solidFill>
                <a:latin typeface="Verdana" panose="020B0604030504040204" pitchFamily="34" charset="0"/>
                <a:hlinkClick r:id="rId5"/>
              </a:rPr>
              <a:t> Event</a:t>
            </a:r>
            <a:endParaRPr lang="en-US" altLang="en-US" sz="2800" dirty="0">
              <a:solidFill>
                <a:srgbClr val="000090"/>
              </a:solidFill>
              <a:latin typeface="Verdana" panose="020B0604030504040204" pitchFamily="34" charset="0"/>
            </a:endParaRPr>
          </a:p>
          <a:p>
            <a:pPr marL="0" lvl="0" indent="0">
              <a:spcBef>
                <a:spcPct val="0"/>
              </a:spcBef>
              <a:buClrTx/>
              <a:buSzTx/>
              <a:buFontTx/>
              <a:buChar char="•"/>
            </a:pPr>
            <a:r>
              <a:rPr lang="en-US" altLang="en-US" sz="2800" dirty="0" smtClean="0">
                <a:solidFill>
                  <a:srgbClr val="000090"/>
                </a:solidFill>
                <a:latin typeface="Verdana" panose="020B0604030504040204" pitchFamily="34" charset="0"/>
                <a:hlinkClick r:id="rId6"/>
              </a:rPr>
              <a:t>Student </a:t>
            </a:r>
            <a:r>
              <a:rPr lang="en-US" altLang="en-US" sz="2800" dirty="0">
                <a:solidFill>
                  <a:srgbClr val="000090"/>
                </a:solidFill>
                <a:latin typeface="Verdana" panose="020B0604030504040204" pitchFamily="34" charset="0"/>
                <a:hlinkClick r:id="rId6"/>
              </a:rPr>
              <a:t>Paper Competition</a:t>
            </a:r>
            <a:r>
              <a:rPr lang="en-US" altLang="en-US" sz="2800" b="1" dirty="0">
                <a:solidFill>
                  <a:srgbClr val="000090"/>
                </a:solidFill>
                <a:latin typeface="Comic Sans MS" panose="030F0702030302020204" pitchFamily="66" charset="0"/>
              </a:rPr>
              <a:t> </a:t>
            </a:r>
            <a:endParaRPr lang="en-US" altLang="en-US" sz="8000" b="1" dirty="0">
              <a:solidFill>
                <a:srgbClr val="000090"/>
              </a:solidFill>
              <a:latin typeface="Comic Sans MS" panose="030F0702030302020204" pitchFamily="66" charset="0"/>
            </a:endParaRPr>
          </a:p>
          <a:p>
            <a:endParaRPr lang="en-US" sz="2400" dirty="0"/>
          </a:p>
        </p:txBody>
      </p:sp>
      <p:sp>
        <p:nvSpPr>
          <p:cNvPr id="3" name="Rectangle 4"/>
          <p:cNvSpPr>
            <a:spLocks noChangeArrowheads="1"/>
          </p:cNvSpPr>
          <p:nvPr/>
        </p:nvSpPr>
        <p:spPr bwMode="auto">
          <a:xfrm>
            <a:off x="0" y="-184666"/>
            <a:ext cx="118622"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b="1" i="0" u="none" strike="noStrike" cap="none" normalizeH="0" baseline="0" dirty="0" smtClean="0">
              <a:ln>
                <a:noFill/>
              </a:ln>
              <a:solidFill>
                <a:schemeClr val="tx2"/>
              </a:solidFill>
              <a:effectLst/>
              <a:latin typeface="Comic Sans MS" panose="030F0702030302020204" pitchFamily="66" charset="0"/>
              <a:ea typeface="MS PGothic" panose="020B0600070205080204"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457200"/>
          </a:xfrm>
        </p:spPr>
        <p:txBody>
          <a:bodyPr/>
          <a:lstStyle/>
          <a:p>
            <a:r>
              <a:rPr lang="en-US" sz="4000" u="sng" dirty="0" smtClean="0"/>
              <a:t>Rough Schedule</a:t>
            </a:r>
            <a:endParaRPr lang="en-US" dirty="0"/>
          </a:p>
        </p:txBody>
      </p:sp>
      <p:pic>
        <p:nvPicPr>
          <p:cNvPr id="4" name="Content Placeholder 3"/>
          <p:cNvPicPr>
            <a:picLocks noGrp="1" noChangeAspect="1"/>
          </p:cNvPicPr>
          <p:nvPr>
            <p:ph idx="1"/>
          </p:nvPr>
        </p:nvPicPr>
        <p:blipFill>
          <a:blip r:embed="rId2"/>
          <a:stretch>
            <a:fillRect/>
          </a:stretch>
        </p:blipFill>
        <p:spPr>
          <a:xfrm>
            <a:off x="76200" y="990600"/>
            <a:ext cx="9386532" cy="4874317"/>
          </a:xfrm>
          <a:prstGeom prst="rect">
            <a:avLst/>
          </a:prstGeom>
        </p:spPr>
      </p:pic>
    </p:spTree>
    <p:extLst>
      <p:ext uri="{BB962C8B-B14F-4D97-AF65-F5344CB8AC3E}">
        <p14:creationId xmlns:p14="http://schemas.microsoft.com/office/powerpoint/2010/main" val="24166918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Competitions</a:t>
            </a:r>
          </a:p>
        </p:txBody>
      </p:sp>
      <p:sp>
        <p:nvSpPr>
          <p:cNvPr id="3" name="Content Placeholder 2"/>
          <p:cNvSpPr>
            <a:spLocks noGrp="1"/>
          </p:cNvSpPr>
          <p:nvPr>
            <p:ph idx="1"/>
          </p:nvPr>
        </p:nvSpPr>
        <p:spPr>
          <a:xfrm>
            <a:off x="228600" y="1371600"/>
            <a:ext cx="8610600" cy="4572000"/>
          </a:xfrm>
        </p:spPr>
        <p:txBody>
          <a:bodyPr/>
          <a:lstStyle/>
          <a:p>
            <a:r>
              <a:rPr lang="en-US" sz="2000" dirty="0" smtClean="0"/>
              <a:t>We </a:t>
            </a:r>
            <a:r>
              <a:rPr lang="en-US" sz="2000" dirty="0"/>
              <a:t>welcome you to show off your skill and hard work at the 2018 IEEE Region 5 Student Competition in Austin! Competitions include Circuit Design, Student Ethics, Robotics, and Student Papers.  All competitions are targeted to undergraduate students.  Competitions provide the opportunity to compete against other Region 5 teams, develop technical skill, and promote your university.  The competitions are designed to encourage critical thinking, technical writing, and project management.</a:t>
            </a:r>
          </a:p>
          <a:p>
            <a:endParaRPr lang="en-US" sz="2000" b="1" dirty="0" smtClean="0">
              <a:solidFill>
                <a:srgbClr val="000090"/>
              </a:solidFill>
              <a:hlinkClick r:id="rId2"/>
            </a:endParaRPr>
          </a:p>
          <a:p>
            <a:r>
              <a:rPr lang="en-US" sz="2000" b="1" dirty="0" smtClean="0">
                <a:solidFill>
                  <a:srgbClr val="000090"/>
                </a:solidFill>
                <a:hlinkClick r:id="rId2"/>
              </a:rPr>
              <a:t>Circuit </a:t>
            </a:r>
            <a:r>
              <a:rPr lang="en-US" sz="2000" b="1" dirty="0">
                <a:solidFill>
                  <a:srgbClr val="000090"/>
                </a:solidFill>
                <a:hlinkClick r:id="rId2"/>
              </a:rPr>
              <a:t>Design</a:t>
            </a:r>
            <a:r>
              <a:rPr lang="en-US" sz="2000" b="1" dirty="0">
                <a:solidFill>
                  <a:srgbClr val="000090"/>
                </a:solidFill>
              </a:rPr>
              <a:t> </a:t>
            </a:r>
            <a:r>
              <a:rPr lang="en-US" sz="2000" dirty="0">
                <a:solidFill>
                  <a:srgbClr val="000090"/>
                </a:solidFill>
              </a:rPr>
              <a:t/>
            </a:r>
            <a:br>
              <a:rPr lang="en-US" sz="2000" dirty="0">
                <a:solidFill>
                  <a:srgbClr val="000090"/>
                </a:solidFill>
              </a:rPr>
            </a:br>
            <a:r>
              <a:rPr lang="en-US" sz="2000" dirty="0"/>
              <a:t>Two-student teams will be challenged to solve a technical problem provided to teams on the day of competition.  Demonstration of interest, and intent to compete are strongly encouraged via the Intent to Compete Form.</a:t>
            </a:r>
          </a:p>
          <a:p>
            <a:endParaRPr lang="en-US" sz="1800" dirty="0"/>
          </a:p>
        </p:txBody>
      </p:sp>
    </p:spTree>
    <p:extLst>
      <p:ext uri="{BB962C8B-B14F-4D97-AF65-F5344CB8AC3E}">
        <p14:creationId xmlns:p14="http://schemas.microsoft.com/office/powerpoint/2010/main" val="17957867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Competitions [Cont.]</a:t>
            </a:r>
            <a:endParaRPr lang="en-US" dirty="0"/>
          </a:p>
        </p:txBody>
      </p:sp>
      <p:sp>
        <p:nvSpPr>
          <p:cNvPr id="3" name="Content Placeholder 2"/>
          <p:cNvSpPr>
            <a:spLocks noGrp="1"/>
          </p:cNvSpPr>
          <p:nvPr>
            <p:ph idx="1"/>
          </p:nvPr>
        </p:nvSpPr>
        <p:spPr>
          <a:xfrm>
            <a:off x="381000" y="1219200"/>
            <a:ext cx="8458200" cy="5181600"/>
          </a:xfrm>
        </p:spPr>
        <p:txBody>
          <a:bodyPr/>
          <a:lstStyle/>
          <a:p>
            <a:r>
              <a:rPr lang="en-US" sz="1800" b="1" dirty="0">
                <a:solidFill>
                  <a:srgbClr val="000090"/>
                </a:solidFill>
                <a:hlinkClick r:id="rId2"/>
              </a:rPr>
              <a:t>Student Ethics</a:t>
            </a:r>
            <a:r>
              <a:rPr lang="en-US" sz="1800" b="1" dirty="0">
                <a:solidFill>
                  <a:srgbClr val="000090"/>
                </a:solidFill>
              </a:rPr>
              <a:t>  </a:t>
            </a:r>
            <a:r>
              <a:rPr lang="en-US" sz="1800" dirty="0">
                <a:solidFill>
                  <a:srgbClr val="000090"/>
                </a:solidFill>
              </a:rPr>
              <a:t/>
            </a:r>
            <a:br>
              <a:rPr lang="en-US" sz="1800" dirty="0">
                <a:solidFill>
                  <a:srgbClr val="000090"/>
                </a:solidFill>
              </a:rPr>
            </a:br>
            <a:r>
              <a:rPr lang="en-US" sz="1800" dirty="0"/>
              <a:t>Two-student teams present and defend a case analysis using the IEEE Code of Ethics.  Demonstration of interest, and intent to compete are strongly encouraged via the Intent to Compete Form.</a:t>
            </a:r>
          </a:p>
          <a:p>
            <a:r>
              <a:rPr lang="en-US" sz="1800" b="1" dirty="0">
                <a:solidFill>
                  <a:srgbClr val="000090"/>
                </a:solidFill>
                <a:hlinkClick r:id="rId3"/>
              </a:rPr>
              <a:t>Robotics</a:t>
            </a:r>
            <a:r>
              <a:rPr lang="en-US" sz="1800" dirty="0">
                <a:solidFill>
                  <a:srgbClr val="000090"/>
                </a:solidFill>
              </a:rPr>
              <a:t/>
            </a:r>
            <a:br>
              <a:rPr lang="en-US" sz="1800" dirty="0">
                <a:solidFill>
                  <a:srgbClr val="000090"/>
                </a:solidFill>
              </a:rPr>
            </a:br>
            <a:r>
              <a:rPr lang="en-US" sz="1800" dirty="0"/>
              <a:t>Student teams build autonomous robots within the competition rules and guidelines.  The competition is a point system with the winning team receiving the highest number of points.  Details may be found in the official competition rules.  Early demonstration of interest, and intent to compete are strongly encouraged via the Intent to Compete Form.</a:t>
            </a:r>
          </a:p>
          <a:p>
            <a:r>
              <a:rPr lang="en-US" sz="1800" b="1" dirty="0">
                <a:solidFill>
                  <a:srgbClr val="000090"/>
                </a:solidFill>
                <a:hlinkClick r:id="rId4"/>
              </a:rPr>
              <a:t>Student Papers</a:t>
            </a:r>
            <a:r>
              <a:rPr lang="en-US" sz="1800" b="1" dirty="0">
                <a:solidFill>
                  <a:srgbClr val="000090"/>
                </a:solidFill>
              </a:rPr>
              <a:t>  </a:t>
            </a:r>
            <a:r>
              <a:rPr lang="en-US" sz="1800" dirty="0"/>
              <a:t/>
            </a:r>
            <a:br>
              <a:rPr lang="en-US" sz="1800" dirty="0"/>
            </a:br>
            <a:r>
              <a:rPr lang="en-US" sz="1800" dirty="0"/>
              <a:t>Includes an oral presentation and written paper related to technical, engineering, management, or societal aspects of subjects relevant to the IEEE. Competitions occur at Local, Area, and Regional levels. The top three winners of each Area compete at the Region 5 Student Papers Competition in Austin</a:t>
            </a:r>
          </a:p>
          <a:p>
            <a:endParaRPr lang="en-US" sz="2000" dirty="0"/>
          </a:p>
        </p:txBody>
      </p:sp>
    </p:spTree>
    <p:extLst>
      <p:ext uri="{BB962C8B-B14F-4D97-AF65-F5344CB8AC3E}">
        <p14:creationId xmlns:p14="http://schemas.microsoft.com/office/powerpoint/2010/main" val="6820513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smtClean="0"/>
              <a:t>Events</a:t>
            </a:r>
            <a:endParaRPr lang="en-US" sz="4000" dirty="0"/>
          </a:p>
        </p:txBody>
      </p:sp>
      <p:sp>
        <p:nvSpPr>
          <p:cNvPr id="3" name="Content Placeholder 2"/>
          <p:cNvSpPr>
            <a:spLocks noGrp="1"/>
          </p:cNvSpPr>
          <p:nvPr>
            <p:ph idx="1"/>
          </p:nvPr>
        </p:nvSpPr>
        <p:spPr>
          <a:xfrm>
            <a:off x="685800" y="1371600"/>
            <a:ext cx="7772400" cy="4114800"/>
          </a:xfrm>
        </p:spPr>
        <p:txBody>
          <a:bodyPr/>
          <a:lstStyle/>
          <a:p>
            <a:r>
              <a:rPr lang="en-US" sz="2400" b="1" dirty="0" err="1">
                <a:solidFill>
                  <a:srgbClr val="000090"/>
                </a:solidFill>
                <a:hlinkClick r:id="rId2"/>
              </a:rPr>
              <a:t>SPAx</a:t>
            </a:r>
            <a:r>
              <a:rPr lang="en-US" sz="2400" b="1" dirty="0">
                <a:solidFill>
                  <a:srgbClr val="000090"/>
                </a:solidFill>
                <a:hlinkClick r:id="rId2"/>
              </a:rPr>
              <a:t> </a:t>
            </a:r>
            <a:r>
              <a:rPr lang="en-US" sz="2400" b="1" dirty="0" smtClean="0">
                <a:solidFill>
                  <a:srgbClr val="000090"/>
                </a:solidFill>
                <a:hlinkClick r:id="rId2"/>
              </a:rPr>
              <a:t>Event</a:t>
            </a:r>
            <a:endParaRPr lang="en-US" sz="2400" b="1" dirty="0" smtClean="0">
              <a:solidFill>
                <a:srgbClr val="000090"/>
              </a:solidFill>
            </a:endParaRPr>
          </a:p>
          <a:p>
            <a:r>
              <a:rPr lang="en-US" sz="2400" b="1" dirty="0">
                <a:solidFill>
                  <a:srgbClr val="000090"/>
                </a:solidFill>
                <a:hlinkClick r:id="rId2"/>
              </a:rPr>
              <a:t>Student Branch Advisors </a:t>
            </a:r>
            <a:r>
              <a:rPr lang="en-US" sz="2400" b="1" dirty="0" smtClean="0">
                <a:solidFill>
                  <a:srgbClr val="000090"/>
                </a:solidFill>
                <a:hlinkClick r:id="rId2"/>
              </a:rPr>
              <a:t>Meeting</a:t>
            </a:r>
            <a:endParaRPr lang="en-US" sz="2400" b="1" dirty="0" smtClean="0">
              <a:solidFill>
                <a:srgbClr val="000090"/>
              </a:solidFill>
            </a:endParaRPr>
          </a:p>
          <a:p>
            <a:r>
              <a:rPr lang="en-US" sz="2400" b="1" dirty="0">
                <a:solidFill>
                  <a:srgbClr val="000090"/>
                </a:solidFill>
                <a:hlinkClick r:id="rId2"/>
              </a:rPr>
              <a:t>Student Branch Leadership Meeting</a:t>
            </a:r>
            <a:endParaRPr lang="en-US" sz="2400" dirty="0">
              <a:solidFill>
                <a:srgbClr val="000090"/>
              </a:solidFill>
            </a:endParaRPr>
          </a:p>
        </p:txBody>
      </p:sp>
    </p:spTree>
    <p:extLst>
      <p:ext uri="{BB962C8B-B14F-4D97-AF65-F5344CB8AC3E}">
        <p14:creationId xmlns:p14="http://schemas.microsoft.com/office/powerpoint/2010/main" val="34927461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smtClean="0"/>
              <a:t>Chairs</a:t>
            </a:r>
            <a:endParaRPr lang="en-US" sz="4000" dirty="0"/>
          </a:p>
        </p:txBody>
      </p:sp>
      <p:sp>
        <p:nvSpPr>
          <p:cNvPr id="3" name="Content Placeholder 2"/>
          <p:cNvSpPr>
            <a:spLocks noGrp="1"/>
          </p:cNvSpPr>
          <p:nvPr>
            <p:ph idx="1"/>
          </p:nvPr>
        </p:nvSpPr>
        <p:spPr>
          <a:xfrm>
            <a:off x="722026" y="1371600"/>
            <a:ext cx="7772400" cy="4114800"/>
          </a:xfrm>
        </p:spPr>
        <p:txBody>
          <a:bodyPr/>
          <a:lstStyle/>
          <a:p>
            <a:pPr marL="0" lvl="0" indent="0">
              <a:spcBef>
                <a:spcPct val="0"/>
              </a:spcBef>
              <a:buClrTx/>
              <a:buSzTx/>
              <a:buFontTx/>
              <a:buChar char="•"/>
            </a:pPr>
            <a:r>
              <a:rPr lang="en-US" altLang="en-US" sz="2000" dirty="0" smtClean="0">
                <a:solidFill>
                  <a:srgbClr val="000090"/>
                </a:solidFill>
                <a:hlinkClick r:id="rId2"/>
              </a:rPr>
              <a:t>Circuit Design</a:t>
            </a:r>
            <a:r>
              <a:rPr lang="en-US" altLang="en-US" sz="2000" dirty="0" smtClean="0">
                <a:solidFill>
                  <a:srgbClr val="000090"/>
                </a:solidFill>
              </a:rPr>
              <a:t>:  Prof. Nan Sun, UT-Austin</a:t>
            </a:r>
          </a:p>
          <a:p>
            <a:pPr marL="0" lvl="0" indent="0">
              <a:spcBef>
                <a:spcPct val="0"/>
              </a:spcBef>
              <a:buClrTx/>
              <a:buSzTx/>
              <a:buFontTx/>
              <a:buChar char="•"/>
            </a:pPr>
            <a:r>
              <a:rPr lang="en-US" altLang="en-US" sz="2000" dirty="0" smtClean="0">
                <a:solidFill>
                  <a:srgbClr val="000090"/>
                </a:solidFill>
                <a:hlinkClick r:id="rId3"/>
              </a:rPr>
              <a:t>Ethics Competition</a:t>
            </a:r>
            <a:r>
              <a:rPr lang="en-US" altLang="en-US" sz="2000" dirty="0" smtClean="0">
                <a:solidFill>
                  <a:srgbClr val="000090"/>
                </a:solidFill>
              </a:rPr>
              <a:t> : Prof. Steve Watson, </a:t>
            </a:r>
            <a:r>
              <a:rPr lang="en-US" altLang="en-US" sz="2000" dirty="0" err="1" smtClean="0">
                <a:solidFill>
                  <a:srgbClr val="000090"/>
                </a:solidFill>
              </a:rPr>
              <a:t>U.Mo</a:t>
            </a:r>
            <a:endParaRPr lang="en-US" altLang="en-US" sz="2000" dirty="0" smtClean="0">
              <a:solidFill>
                <a:srgbClr val="000090"/>
              </a:solidFill>
            </a:endParaRPr>
          </a:p>
          <a:p>
            <a:pPr marL="0" lvl="0" indent="0">
              <a:spcBef>
                <a:spcPct val="0"/>
              </a:spcBef>
              <a:buClrTx/>
              <a:buSzTx/>
              <a:buFontTx/>
              <a:buChar char="•"/>
            </a:pPr>
            <a:r>
              <a:rPr lang="en-US" altLang="en-US" sz="2000" dirty="0" smtClean="0">
                <a:solidFill>
                  <a:srgbClr val="000090"/>
                </a:solidFill>
                <a:hlinkClick r:id="rId4"/>
              </a:rPr>
              <a:t>Robotics Competition</a:t>
            </a:r>
            <a:r>
              <a:rPr lang="en-US" altLang="en-US" sz="2000" dirty="0" smtClean="0">
                <a:solidFill>
                  <a:srgbClr val="000090"/>
                </a:solidFill>
              </a:rPr>
              <a:t> : Prof. Larry Larson, </a:t>
            </a:r>
            <a:r>
              <a:rPr lang="en-US" altLang="en-US" sz="2000" dirty="0" err="1" smtClean="0">
                <a:solidFill>
                  <a:srgbClr val="000090"/>
                </a:solidFill>
              </a:rPr>
              <a:t>TXState</a:t>
            </a:r>
            <a:endParaRPr lang="en-US" altLang="en-US" sz="2000" dirty="0" smtClean="0">
              <a:solidFill>
                <a:srgbClr val="000090"/>
              </a:solidFill>
            </a:endParaRPr>
          </a:p>
          <a:p>
            <a:pPr marL="0" lvl="0" indent="0">
              <a:spcBef>
                <a:spcPct val="0"/>
              </a:spcBef>
              <a:buClrTx/>
              <a:buSzTx/>
              <a:buFontTx/>
              <a:buChar char="•"/>
            </a:pPr>
            <a:r>
              <a:rPr lang="en-US" altLang="en-US" sz="2000" dirty="0" err="1" smtClean="0">
                <a:solidFill>
                  <a:srgbClr val="000090"/>
                </a:solidFill>
                <a:hlinkClick r:id="rId5"/>
              </a:rPr>
              <a:t>SPAx</a:t>
            </a:r>
            <a:r>
              <a:rPr lang="en-US" altLang="en-US" sz="2000" dirty="0" smtClean="0">
                <a:solidFill>
                  <a:srgbClr val="000090"/>
                </a:solidFill>
                <a:hlinkClick r:id="rId5"/>
              </a:rPr>
              <a:t> Event</a:t>
            </a:r>
            <a:r>
              <a:rPr lang="en-US" altLang="en-US" sz="2000" dirty="0" smtClean="0">
                <a:solidFill>
                  <a:srgbClr val="000090"/>
                </a:solidFill>
              </a:rPr>
              <a:t> :  </a:t>
            </a:r>
            <a:r>
              <a:rPr lang="en-US" altLang="en-US" sz="2000" dirty="0" err="1" smtClean="0">
                <a:solidFill>
                  <a:srgbClr val="000090"/>
                </a:solidFill>
              </a:rPr>
              <a:t>TXState</a:t>
            </a:r>
            <a:r>
              <a:rPr lang="en-US" altLang="en-US" sz="2000" dirty="0" smtClean="0">
                <a:solidFill>
                  <a:srgbClr val="000090"/>
                </a:solidFill>
              </a:rPr>
              <a:t> Student Branch</a:t>
            </a:r>
          </a:p>
          <a:p>
            <a:pPr marL="0" lvl="0" indent="0">
              <a:spcBef>
                <a:spcPct val="0"/>
              </a:spcBef>
              <a:buClrTx/>
              <a:buSzTx/>
              <a:buFontTx/>
              <a:buChar char="•"/>
            </a:pPr>
            <a:r>
              <a:rPr lang="en-US" altLang="en-US" sz="2000" dirty="0" smtClean="0">
                <a:solidFill>
                  <a:srgbClr val="000090"/>
                </a:solidFill>
                <a:hlinkClick r:id="rId6"/>
              </a:rPr>
              <a:t>Student Paper Competition</a:t>
            </a:r>
            <a:r>
              <a:rPr lang="en-US" altLang="en-US" sz="2000" b="1" dirty="0" smtClean="0">
                <a:solidFill>
                  <a:srgbClr val="000090"/>
                </a:solidFill>
              </a:rPr>
              <a:t> : </a:t>
            </a:r>
            <a:r>
              <a:rPr lang="en-US" altLang="en-US" sz="2000" dirty="0" smtClean="0">
                <a:solidFill>
                  <a:srgbClr val="000090"/>
                </a:solidFill>
              </a:rPr>
              <a:t>Prof. Damian Valles, </a:t>
            </a:r>
            <a:r>
              <a:rPr lang="en-US" altLang="en-US" sz="2000" dirty="0" err="1" smtClean="0">
                <a:solidFill>
                  <a:srgbClr val="000090"/>
                </a:solidFill>
              </a:rPr>
              <a:t>TXState</a:t>
            </a:r>
            <a:endParaRPr lang="en-US" altLang="en-US" sz="2000" dirty="0" smtClean="0">
              <a:solidFill>
                <a:srgbClr val="000090"/>
              </a:solidFill>
            </a:endParaRPr>
          </a:p>
          <a:p>
            <a:endParaRPr lang="en-US" sz="2000" dirty="0">
              <a:solidFill>
                <a:srgbClr val="000090"/>
              </a:solidFill>
            </a:endParaRPr>
          </a:p>
        </p:txBody>
      </p:sp>
    </p:spTree>
    <p:extLst>
      <p:ext uri="{BB962C8B-B14F-4D97-AF65-F5344CB8AC3E}">
        <p14:creationId xmlns:p14="http://schemas.microsoft.com/office/powerpoint/2010/main" val="18545733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smtClean="0"/>
              <a:t>Estimated Help Needed</a:t>
            </a:r>
            <a:endParaRPr lang="en-US" sz="4000" dirty="0"/>
          </a:p>
        </p:txBody>
      </p:sp>
      <p:sp>
        <p:nvSpPr>
          <p:cNvPr id="3" name="Content Placeholder 2"/>
          <p:cNvSpPr>
            <a:spLocks noGrp="1"/>
          </p:cNvSpPr>
          <p:nvPr>
            <p:ph idx="1"/>
          </p:nvPr>
        </p:nvSpPr>
        <p:spPr>
          <a:xfrm>
            <a:off x="304800" y="1371600"/>
            <a:ext cx="8610600" cy="5029200"/>
          </a:xfrm>
        </p:spPr>
        <p:txBody>
          <a:bodyPr/>
          <a:lstStyle/>
          <a:p>
            <a:pPr marL="0" lvl="0" indent="0">
              <a:spcBef>
                <a:spcPct val="0"/>
              </a:spcBef>
              <a:buClrTx/>
              <a:buSzTx/>
              <a:buFontTx/>
              <a:buChar char="•"/>
            </a:pPr>
            <a:r>
              <a:rPr lang="en-US" altLang="en-US" sz="2000" dirty="0" smtClean="0">
                <a:solidFill>
                  <a:srgbClr val="000090"/>
                </a:solidFill>
                <a:hlinkClick r:id="rId2"/>
              </a:rPr>
              <a:t>General Student Competitions </a:t>
            </a:r>
          </a:p>
          <a:p>
            <a:pPr marL="400050" lvl="1" indent="0">
              <a:spcBef>
                <a:spcPct val="0"/>
              </a:spcBef>
              <a:buClrTx/>
              <a:buSzTx/>
              <a:buFontTx/>
              <a:buChar char="•"/>
            </a:pPr>
            <a:r>
              <a:rPr lang="en-US" altLang="en-US" sz="1600" dirty="0" smtClean="0">
                <a:solidFill>
                  <a:srgbClr val="2A2A2A"/>
                </a:solidFill>
              </a:rPr>
              <a:t> 5-10 Students – Registration &amp; Runners</a:t>
            </a:r>
          </a:p>
          <a:p>
            <a:pPr marL="400050" lvl="1" indent="0">
              <a:spcBef>
                <a:spcPct val="0"/>
              </a:spcBef>
              <a:buClrTx/>
              <a:buSzTx/>
              <a:buFontTx/>
              <a:buChar char="•"/>
            </a:pPr>
            <a:endParaRPr lang="en-US" altLang="en-US" sz="1600" dirty="0" smtClean="0">
              <a:solidFill>
                <a:srgbClr val="2A2A2A"/>
              </a:solidFill>
              <a:hlinkClick r:id="rId2"/>
            </a:endParaRPr>
          </a:p>
          <a:p>
            <a:pPr marL="0" lvl="0" indent="0">
              <a:spcBef>
                <a:spcPct val="0"/>
              </a:spcBef>
              <a:buClrTx/>
              <a:buSzTx/>
              <a:buFontTx/>
              <a:buChar char="•"/>
            </a:pPr>
            <a:r>
              <a:rPr lang="en-US" altLang="en-US" sz="2000" dirty="0" smtClean="0">
                <a:solidFill>
                  <a:srgbClr val="000090"/>
                </a:solidFill>
                <a:hlinkClick r:id="rId2"/>
              </a:rPr>
              <a:t>Circuit Design</a:t>
            </a:r>
            <a:r>
              <a:rPr lang="en-US" altLang="en-US" sz="2000" dirty="0" smtClean="0">
                <a:solidFill>
                  <a:srgbClr val="000090"/>
                </a:solidFill>
              </a:rPr>
              <a:t>:  </a:t>
            </a:r>
            <a:r>
              <a:rPr lang="en-US" altLang="en-US" sz="2000" dirty="0" smtClean="0">
                <a:solidFill>
                  <a:srgbClr val="2A2A2A"/>
                </a:solidFill>
              </a:rPr>
              <a:t>Prof. Nan Sun, UT-Austin</a:t>
            </a:r>
          </a:p>
          <a:p>
            <a:pPr marL="400050" lvl="1" indent="0">
              <a:spcBef>
                <a:spcPct val="0"/>
              </a:spcBef>
              <a:buClrTx/>
              <a:buSzTx/>
              <a:buFontTx/>
              <a:buChar char="•"/>
            </a:pPr>
            <a:r>
              <a:rPr lang="en-US" altLang="en-US" sz="1600" dirty="0">
                <a:solidFill>
                  <a:srgbClr val="2A2A2A"/>
                </a:solidFill>
              </a:rPr>
              <a:t> </a:t>
            </a:r>
            <a:r>
              <a:rPr lang="en-US" altLang="en-US" sz="1600" dirty="0" smtClean="0">
                <a:solidFill>
                  <a:srgbClr val="2A2A2A"/>
                </a:solidFill>
              </a:rPr>
              <a:t>  4-8 Students – Guides &amp; Runners</a:t>
            </a:r>
          </a:p>
          <a:p>
            <a:pPr marL="400050" lvl="1" indent="0">
              <a:spcBef>
                <a:spcPct val="0"/>
              </a:spcBef>
              <a:buClrTx/>
              <a:buSzTx/>
              <a:buFontTx/>
              <a:buChar char="•"/>
            </a:pPr>
            <a:endParaRPr lang="en-US" altLang="en-US" sz="1600" dirty="0" smtClean="0">
              <a:solidFill>
                <a:srgbClr val="000090"/>
              </a:solidFill>
            </a:endParaRPr>
          </a:p>
          <a:p>
            <a:pPr marL="0" lvl="0" indent="0">
              <a:spcBef>
                <a:spcPct val="0"/>
              </a:spcBef>
              <a:buClrTx/>
              <a:buSzTx/>
              <a:buFontTx/>
              <a:buChar char="•"/>
            </a:pPr>
            <a:r>
              <a:rPr lang="en-US" altLang="en-US" sz="2000" dirty="0" smtClean="0">
                <a:solidFill>
                  <a:srgbClr val="000090"/>
                </a:solidFill>
                <a:hlinkClick r:id="rId3"/>
              </a:rPr>
              <a:t>Ethics Competition</a:t>
            </a:r>
            <a:r>
              <a:rPr lang="en-US" altLang="en-US" sz="2000" dirty="0" smtClean="0">
                <a:solidFill>
                  <a:srgbClr val="000090"/>
                </a:solidFill>
              </a:rPr>
              <a:t> : </a:t>
            </a:r>
            <a:r>
              <a:rPr lang="en-US" altLang="en-US" sz="2000" dirty="0" smtClean="0">
                <a:solidFill>
                  <a:srgbClr val="2A2A2A"/>
                </a:solidFill>
              </a:rPr>
              <a:t>Prof. Steve Watson, </a:t>
            </a:r>
            <a:r>
              <a:rPr lang="en-US" altLang="en-US" sz="2000" dirty="0" err="1" smtClean="0">
                <a:solidFill>
                  <a:srgbClr val="2A2A2A"/>
                </a:solidFill>
              </a:rPr>
              <a:t>U.Mo</a:t>
            </a:r>
            <a:endParaRPr lang="en-US" altLang="en-US" sz="2000" dirty="0" smtClean="0">
              <a:solidFill>
                <a:srgbClr val="2A2A2A"/>
              </a:solidFill>
            </a:endParaRPr>
          </a:p>
          <a:p>
            <a:pPr marL="400050" lvl="1" indent="0">
              <a:spcBef>
                <a:spcPct val="0"/>
              </a:spcBef>
              <a:buClrTx/>
              <a:buSzTx/>
              <a:buFontTx/>
              <a:buChar char="•"/>
            </a:pPr>
            <a:r>
              <a:rPr lang="en-US" altLang="en-US" sz="1600" dirty="0">
                <a:solidFill>
                  <a:srgbClr val="2A2A2A"/>
                </a:solidFill>
              </a:rPr>
              <a:t> </a:t>
            </a:r>
            <a:r>
              <a:rPr lang="en-US" altLang="en-US" sz="1600" dirty="0" smtClean="0">
                <a:solidFill>
                  <a:srgbClr val="2A2A2A"/>
                </a:solidFill>
              </a:rPr>
              <a:t> 2-4 Students – Guides &amp; Runners</a:t>
            </a:r>
          </a:p>
          <a:p>
            <a:pPr marL="400050" lvl="1" indent="0">
              <a:spcBef>
                <a:spcPct val="0"/>
              </a:spcBef>
              <a:buClrTx/>
              <a:buSzTx/>
              <a:buFontTx/>
              <a:buChar char="•"/>
            </a:pPr>
            <a:endParaRPr lang="en-US" altLang="en-US" sz="1600" dirty="0" smtClean="0">
              <a:solidFill>
                <a:srgbClr val="2A2A2A"/>
              </a:solidFill>
            </a:endParaRPr>
          </a:p>
          <a:p>
            <a:pPr marL="0" lvl="0" indent="0">
              <a:spcBef>
                <a:spcPct val="0"/>
              </a:spcBef>
              <a:buClrTx/>
              <a:buSzTx/>
              <a:buFontTx/>
              <a:buChar char="•"/>
            </a:pPr>
            <a:r>
              <a:rPr lang="en-US" altLang="en-US" sz="2000" dirty="0" smtClean="0">
                <a:solidFill>
                  <a:srgbClr val="000090"/>
                </a:solidFill>
                <a:hlinkClick r:id="rId4"/>
              </a:rPr>
              <a:t>Robotics Competition</a:t>
            </a:r>
            <a:r>
              <a:rPr lang="en-US" altLang="en-US" sz="2000" dirty="0" smtClean="0">
                <a:solidFill>
                  <a:srgbClr val="000090"/>
                </a:solidFill>
              </a:rPr>
              <a:t> </a:t>
            </a:r>
            <a:r>
              <a:rPr lang="en-US" altLang="en-US" sz="2000" dirty="0" smtClean="0">
                <a:solidFill>
                  <a:srgbClr val="2A2A2A"/>
                </a:solidFill>
              </a:rPr>
              <a:t>: Prof. Larry Larson, </a:t>
            </a:r>
            <a:r>
              <a:rPr lang="en-US" altLang="en-US" sz="2000" dirty="0" err="1" smtClean="0">
                <a:solidFill>
                  <a:srgbClr val="2A2A2A"/>
                </a:solidFill>
              </a:rPr>
              <a:t>TXState</a:t>
            </a:r>
            <a:endParaRPr lang="en-US" altLang="en-US" sz="2000" dirty="0" smtClean="0">
              <a:solidFill>
                <a:srgbClr val="2A2A2A"/>
              </a:solidFill>
            </a:endParaRPr>
          </a:p>
          <a:p>
            <a:pPr marL="400050" lvl="1" indent="0">
              <a:spcBef>
                <a:spcPct val="0"/>
              </a:spcBef>
              <a:buClrTx/>
              <a:buSzTx/>
              <a:buFontTx/>
              <a:buChar char="•"/>
            </a:pPr>
            <a:r>
              <a:rPr lang="en-US" altLang="en-US" sz="1600" dirty="0" smtClean="0">
                <a:solidFill>
                  <a:srgbClr val="2A2A2A"/>
                </a:solidFill>
              </a:rPr>
              <a:t>15-20 Students:   Judges, Field </a:t>
            </a:r>
            <a:r>
              <a:rPr lang="en-US" altLang="en-US" sz="1600" dirty="0" err="1" smtClean="0">
                <a:solidFill>
                  <a:srgbClr val="2A2A2A"/>
                </a:solidFill>
              </a:rPr>
              <a:t>Ref;s</a:t>
            </a:r>
            <a:r>
              <a:rPr lang="en-US" altLang="en-US" sz="1600" dirty="0" smtClean="0">
                <a:solidFill>
                  <a:srgbClr val="2A2A2A"/>
                </a:solidFill>
              </a:rPr>
              <a:t>, Scorekeepers…..</a:t>
            </a:r>
          </a:p>
          <a:p>
            <a:pPr marL="400050" lvl="1" indent="0">
              <a:spcBef>
                <a:spcPct val="0"/>
              </a:spcBef>
              <a:buClrTx/>
              <a:buSzTx/>
              <a:buFontTx/>
              <a:buChar char="•"/>
            </a:pPr>
            <a:endParaRPr lang="en-US" altLang="en-US" sz="1600" dirty="0" smtClean="0">
              <a:solidFill>
                <a:srgbClr val="2A2A2A"/>
              </a:solidFill>
            </a:endParaRPr>
          </a:p>
          <a:p>
            <a:pPr marL="0" lvl="0" indent="0">
              <a:spcBef>
                <a:spcPct val="0"/>
              </a:spcBef>
              <a:buClrTx/>
              <a:buSzTx/>
              <a:buFontTx/>
              <a:buChar char="•"/>
            </a:pPr>
            <a:r>
              <a:rPr lang="en-US" altLang="en-US" sz="2000" dirty="0" err="1" smtClean="0">
                <a:solidFill>
                  <a:srgbClr val="000090"/>
                </a:solidFill>
                <a:hlinkClick r:id="rId5"/>
              </a:rPr>
              <a:t>SPAx</a:t>
            </a:r>
            <a:r>
              <a:rPr lang="en-US" altLang="en-US" sz="2000" dirty="0" smtClean="0">
                <a:solidFill>
                  <a:srgbClr val="000090"/>
                </a:solidFill>
                <a:hlinkClick r:id="rId5"/>
              </a:rPr>
              <a:t> Event</a:t>
            </a:r>
            <a:r>
              <a:rPr lang="en-US" altLang="en-US" sz="2000" dirty="0" smtClean="0">
                <a:solidFill>
                  <a:srgbClr val="000090"/>
                </a:solidFill>
              </a:rPr>
              <a:t> :  </a:t>
            </a:r>
            <a:r>
              <a:rPr lang="en-US" altLang="en-US" sz="2000" dirty="0" err="1" smtClean="0">
                <a:solidFill>
                  <a:srgbClr val="2A2A2A"/>
                </a:solidFill>
              </a:rPr>
              <a:t>TXState</a:t>
            </a:r>
            <a:r>
              <a:rPr lang="en-US" altLang="en-US" sz="2000" dirty="0" smtClean="0">
                <a:solidFill>
                  <a:srgbClr val="2A2A2A"/>
                </a:solidFill>
              </a:rPr>
              <a:t> Student Branch</a:t>
            </a:r>
          </a:p>
          <a:p>
            <a:pPr marL="400050" lvl="1" indent="0">
              <a:spcBef>
                <a:spcPct val="0"/>
              </a:spcBef>
              <a:buClrTx/>
              <a:buSzTx/>
              <a:buFontTx/>
              <a:buChar char="•"/>
            </a:pPr>
            <a:r>
              <a:rPr lang="en-US" altLang="en-US" sz="1600" dirty="0" smtClean="0">
                <a:solidFill>
                  <a:srgbClr val="2A2A2A"/>
                </a:solidFill>
              </a:rPr>
              <a:t>2-4 Students:  Guides &amp; Runners</a:t>
            </a:r>
          </a:p>
          <a:p>
            <a:pPr marL="400050" lvl="1" indent="0">
              <a:spcBef>
                <a:spcPct val="0"/>
              </a:spcBef>
              <a:buClrTx/>
              <a:buSzTx/>
              <a:buFontTx/>
              <a:buChar char="•"/>
            </a:pPr>
            <a:endParaRPr lang="en-US" altLang="en-US" sz="1600" dirty="0" smtClean="0">
              <a:solidFill>
                <a:srgbClr val="2A2A2A"/>
              </a:solidFill>
            </a:endParaRPr>
          </a:p>
          <a:p>
            <a:pPr marL="0" lvl="0" indent="0">
              <a:spcBef>
                <a:spcPct val="0"/>
              </a:spcBef>
              <a:buClrTx/>
              <a:buSzTx/>
              <a:buFontTx/>
              <a:buChar char="•"/>
            </a:pPr>
            <a:r>
              <a:rPr lang="en-US" altLang="en-US" sz="2000" dirty="0" smtClean="0">
                <a:solidFill>
                  <a:srgbClr val="000090"/>
                </a:solidFill>
                <a:hlinkClick r:id="rId6"/>
              </a:rPr>
              <a:t>Student Paper Competition</a:t>
            </a:r>
            <a:r>
              <a:rPr lang="en-US" altLang="en-US" sz="2000" b="1" dirty="0" smtClean="0">
                <a:solidFill>
                  <a:srgbClr val="000090"/>
                </a:solidFill>
              </a:rPr>
              <a:t> </a:t>
            </a:r>
            <a:r>
              <a:rPr lang="en-US" altLang="en-US" sz="2000" b="1" dirty="0" smtClean="0">
                <a:solidFill>
                  <a:schemeClr val="tx2"/>
                </a:solidFill>
              </a:rPr>
              <a:t>: </a:t>
            </a:r>
            <a:r>
              <a:rPr lang="en-US" altLang="en-US" sz="2000" dirty="0" smtClean="0">
                <a:solidFill>
                  <a:schemeClr val="tx2"/>
                </a:solidFill>
              </a:rPr>
              <a:t>Prof. Damian Valles, </a:t>
            </a:r>
            <a:r>
              <a:rPr lang="en-US" altLang="en-US" sz="2000" dirty="0" err="1" smtClean="0">
                <a:solidFill>
                  <a:schemeClr val="tx2"/>
                </a:solidFill>
              </a:rPr>
              <a:t>TXState</a:t>
            </a:r>
            <a:endParaRPr lang="en-US" altLang="en-US" sz="2000" dirty="0" smtClean="0">
              <a:solidFill>
                <a:schemeClr val="tx2"/>
              </a:solidFill>
            </a:endParaRPr>
          </a:p>
          <a:p>
            <a:pPr marL="400050" lvl="1" indent="0">
              <a:spcBef>
                <a:spcPct val="0"/>
              </a:spcBef>
              <a:buClrTx/>
              <a:buSzTx/>
              <a:buFontTx/>
              <a:buChar char="•"/>
            </a:pPr>
            <a:r>
              <a:rPr lang="en-US" altLang="en-US" sz="1600" dirty="0" smtClean="0">
                <a:solidFill>
                  <a:srgbClr val="2A2A2A"/>
                </a:solidFill>
              </a:rPr>
              <a:t>2-4 Students:  Guides &amp; Runners</a:t>
            </a:r>
          </a:p>
          <a:p>
            <a:pPr marL="0" lvl="0" indent="0">
              <a:spcBef>
                <a:spcPct val="0"/>
              </a:spcBef>
              <a:buClrTx/>
              <a:buSzTx/>
              <a:buFontTx/>
              <a:buChar char="•"/>
            </a:pPr>
            <a:endParaRPr lang="en-US" altLang="en-US" sz="2000" dirty="0" smtClean="0">
              <a:solidFill>
                <a:schemeClr val="tx2"/>
              </a:solidFill>
            </a:endParaRPr>
          </a:p>
          <a:p>
            <a:endParaRPr lang="en-US" sz="2000" dirty="0"/>
          </a:p>
        </p:txBody>
      </p:sp>
    </p:spTree>
    <p:extLst>
      <p:ext uri="{BB962C8B-B14F-4D97-AF65-F5344CB8AC3E}">
        <p14:creationId xmlns:p14="http://schemas.microsoft.com/office/powerpoint/2010/main" val="14756848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TS June 14th Meeting1">
  <a:themeElements>
    <a:clrScheme name="Custom 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5317E"/>
      </a:hlink>
      <a:folHlink>
        <a:srgbClr val="292BA2"/>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a:ln>
              <a:noFill/>
            </a:ln>
            <a:solidFill>
              <a:schemeClr val="tx2"/>
            </a:solidFill>
            <a:effectLst/>
            <a:latin typeface="Comic Sans MS"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a:ln>
              <a:noFill/>
            </a:ln>
            <a:solidFill>
              <a:schemeClr val="tx2"/>
            </a:solidFill>
            <a:effectLst/>
            <a:latin typeface="Comic Sans MS"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53368</TotalTime>
  <Words>259</Words>
  <Application>Microsoft Macintosh PowerPoint</Application>
  <PresentationFormat>On-screen Show (4:3)</PresentationFormat>
  <Paragraphs>55</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CTS June 14th Meeting1</vt:lpstr>
      <vt:lpstr>PowerPoint Presentation</vt:lpstr>
      <vt:lpstr>All materials presented here is headed towards :</vt:lpstr>
      <vt:lpstr>Competitions</vt:lpstr>
      <vt:lpstr>Rough Schedule</vt:lpstr>
      <vt:lpstr>Competitions</vt:lpstr>
      <vt:lpstr>Competitions [Cont.]</vt:lpstr>
      <vt:lpstr>Events</vt:lpstr>
      <vt:lpstr>Chairs</vt:lpstr>
      <vt:lpstr>Estimated Help Needed</vt:lpstr>
      <vt:lpstr>PowerPoint Presentation</vt:lpstr>
    </vt:vector>
  </TitlesOfParts>
  <Company>Southwest Research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TEXAS SECTION OF THE IEEE</dc:title>
  <dc:creator>Joe Redfield</dc:creator>
  <cp:lastModifiedBy>Leslie Martinich</cp:lastModifiedBy>
  <cp:revision>682</cp:revision>
  <cp:lastPrinted>2015-01-19T21:09:36Z</cp:lastPrinted>
  <dcterms:created xsi:type="dcterms:W3CDTF">1999-07-08T04:59:44Z</dcterms:created>
  <dcterms:modified xsi:type="dcterms:W3CDTF">2017-09-15T22:15:27Z</dcterms:modified>
</cp:coreProperties>
</file>